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70464" autoAdjust="0"/>
  </p:normalViewPr>
  <p:slideViewPr>
    <p:cSldViewPr snapToGrid="0" snapToObjects="1">
      <p:cViewPr varScale="1">
        <p:scale>
          <a:sx n="90" d="100"/>
          <a:sy n="90" d="100"/>
        </p:scale>
        <p:origin x="2256" y="53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Propósito</a:t>
            </a:r>
            <a:r>
              <a:rPr lang="en-US" b="1" dirty="0" smtClean="0"/>
              <a:t> del </a:t>
            </a:r>
            <a:r>
              <a:rPr lang="en-US" b="1" dirty="0" err="1" smtClean="0"/>
              <a:t>Juego</a:t>
            </a:r>
            <a:r>
              <a:rPr lang="en-US" b="1" dirty="0" smtClean="0"/>
              <a:t> 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Diapositivas</a:t>
            </a:r>
            <a:r>
              <a:rPr lang="en-US" b="1" baseline="0" dirty="0" smtClean="0"/>
              <a:t> del </a:t>
            </a:r>
            <a:r>
              <a:rPr lang="en-US" b="1" baseline="0" dirty="0" err="1" smtClean="0"/>
              <a:t>Facilitador</a:t>
            </a:r>
            <a:r>
              <a:rPr lang="en-US" b="1" baseline="0" dirty="0" smtClean="0"/>
              <a:t>: </a:t>
            </a:r>
            <a:r>
              <a:rPr lang="en-US" baseline="0" dirty="0" err="1" smtClean="0"/>
              <a:t>Utilice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adelante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"</a:t>
            </a:r>
            <a:r>
              <a:rPr lang="en-US" baseline="0" dirty="0" err="1" smtClean="0"/>
              <a:t>Escuchamos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".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usarlo</a:t>
            </a:r>
            <a:r>
              <a:rPr lang="en-US" baseline="0" dirty="0" smtClean="0"/>
              <a:t> para la </a:t>
            </a:r>
            <a:r>
              <a:rPr lang="en-US" baseline="0" dirty="0" err="1" smtClean="0"/>
              <a:t>Gerencia</a:t>
            </a:r>
            <a:r>
              <a:rPr lang="en-US" baseline="0" dirty="0" smtClean="0"/>
              <a:t> y para </a:t>
            </a:r>
            <a:r>
              <a:rPr lang="en-US" baseline="0" dirty="0" err="1" smtClean="0"/>
              <a:t>Trabajadores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Línea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olvide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rellenar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corresponda</a:t>
            </a:r>
            <a:r>
              <a:rPr lang="en-US" baseline="0" dirty="0" smtClean="0"/>
              <a:t>) antes de </a:t>
            </a:r>
            <a:r>
              <a:rPr lang="en-US" baseline="0" dirty="0" err="1" smtClean="0"/>
              <a:t>comenzar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Todo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NOTAS.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SÍ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Sustituya</a:t>
            </a:r>
            <a:r>
              <a:rPr lang="en-US" baseline="0" dirty="0" smtClean="0"/>
              <a:t> &lt;</a:t>
            </a:r>
            <a:r>
              <a:rPr lang="en-US" baseline="0" dirty="0" err="1" smtClean="0"/>
              <a:t>Introducir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Unidad</a:t>
            </a:r>
            <a:r>
              <a:rPr lang="en-US" baseline="0" dirty="0" smtClean="0"/>
              <a:t>&gt; con el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cuenta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unidad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cabo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"</a:t>
            </a:r>
            <a:r>
              <a:rPr lang="en-US" baseline="0" dirty="0" err="1" smtClean="0"/>
              <a:t>Escuchamos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SÍ: </a:t>
            </a:r>
            <a:r>
              <a:rPr lang="en-US" dirty="0" err="1" smtClean="0"/>
              <a:t>Repase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de la </a:t>
            </a:r>
            <a:r>
              <a:rPr lang="en-US" dirty="0" err="1" smtClean="0"/>
              <a:t>encuesta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NOTAS: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Describa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propósito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encuesta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ayudan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organización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inteligentes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impulsen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eficacia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organización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 </a:t>
            </a:r>
            <a:r>
              <a:rPr lang="en-US" smtClean="0"/>
              <a:t>Repase</a:t>
            </a:r>
            <a:r>
              <a:rPr lang="en-US" baseline="0" smtClean="0"/>
              <a:t> el Proceso de la Encuesta sobre Compromiso</a:t>
            </a:r>
          </a:p>
          <a:p>
            <a:endParaRPr lang="en-US" b="1" baseline="0" smtClean="0"/>
          </a:p>
          <a:p>
            <a:r>
              <a:rPr lang="en-US" b="1" baseline="0" smtClean="0"/>
              <a:t>NOTAS: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1: Realizar la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Encuesta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una muestra aleatoria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de e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mpleados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son invitados a responder nuestra encuesta </a:t>
            </a:r>
            <a:r>
              <a:rPr lang="en-US" smtClean="0">
                <a:latin typeface="Arial" pitchFamily="34" charset="0"/>
                <a:cs typeface="Arial" pitchFamily="34" charset="0"/>
              </a:rPr>
              <a:t>voluntaria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y confidencial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Paso 2: Analizar e Interpretar los Resultados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Después de realizar la encuesta, se compilan y analizan los resultados para determinar cuán comprometidos están nuestros empleados en toda la organización.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3: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Compartir los Resultados y Priorizar las Inquietudes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Los resultados de la encuesta se comparten con la organización y se priorizan las áreas a mejorar.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4: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Desarrollar Planes de Acciones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Se desarrollan P</a:t>
            </a:r>
            <a:r>
              <a:rPr lang="en-US" smtClean="0">
                <a:latin typeface="Arial" pitchFamily="34" charset="0"/>
                <a:cs typeface="Arial" pitchFamily="34" charset="0"/>
              </a:rPr>
              <a:t>lanes de Acción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para mejorar las áreas de oportunidad identificadas.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5: Implementar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el Plan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Se implementan los Planes de Acción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 Los gerentes son responsables de garantizar la implementación de los planes que generan. 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6: Realizar un Seguimiento y Comunicar los Avances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Los gerentes realizarán un seguimiento y comunicarán los avances que se hayan realizado durante todo el año. Los gerentes también aprovecharán estas oportunidades para realizar revisiones e incorporaciones a su plan de acción si es necesario. 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SÍ: </a:t>
            </a:r>
            <a:r>
              <a:rPr lang="en-US" dirty="0" smtClean="0"/>
              <a:t>Revise</a:t>
            </a:r>
            <a:r>
              <a:rPr lang="en-US" baseline="0" dirty="0" smtClean="0"/>
              <a:t> el Marco de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endParaRPr lang="en-US" baseline="0" dirty="0" smtClean="0"/>
          </a:p>
          <a:p>
            <a:endParaRPr lang="en-US" b="1" i="0" baseline="0" dirty="0" smtClean="0"/>
          </a:p>
          <a:p>
            <a:r>
              <a:rPr lang="en-US" b="1" i="0" baseline="0" dirty="0" smtClean="0"/>
              <a:t>NOTAS: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2013,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asociamos</a:t>
            </a:r>
            <a:r>
              <a:rPr lang="en-US" dirty="0" smtClean="0"/>
              <a:t> con Hay Group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actualidad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Marco de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Hay dos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críticos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fomentar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que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voluntad</a:t>
            </a:r>
            <a:r>
              <a:rPr lang="en-US" dirty="0" smtClean="0"/>
              <a:t> de </a:t>
            </a:r>
            <a:r>
              <a:rPr lang="en-US" dirty="0" err="1" smtClean="0"/>
              <a:t>recomendar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a </a:t>
            </a:r>
            <a:r>
              <a:rPr lang="en-US" dirty="0" err="1" smtClean="0"/>
              <a:t>familiares</a:t>
            </a:r>
            <a:r>
              <a:rPr lang="en-US" dirty="0" smtClean="0"/>
              <a:t> y amigos.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orgullo</a:t>
            </a:r>
            <a:r>
              <a:rPr lang="en-US" dirty="0" smtClean="0"/>
              <a:t> que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respecto</a:t>
            </a:r>
            <a:r>
              <a:rPr lang="en-US" dirty="0" smtClean="0"/>
              <a:t> de </a:t>
            </a:r>
            <a:r>
              <a:rPr lang="en-US" dirty="0" err="1" smtClean="0"/>
              <a:t>trabajar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intención</a:t>
            </a:r>
            <a:r>
              <a:rPr lang="en-US" dirty="0" smtClean="0"/>
              <a:t> de </a:t>
            </a: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organización</a:t>
            </a:r>
            <a:r>
              <a:rPr lang="en-US" dirty="0" smtClean="0"/>
              <a:t>.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err="1" smtClean="0"/>
              <a:t>Esto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es</a:t>
            </a:r>
            <a:r>
              <a:rPr lang="en-US" b="1" u="sng" baseline="0" dirty="0" smtClean="0"/>
              <a:t> "Lo que </a:t>
            </a:r>
            <a:r>
              <a:rPr lang="en-US" b="1" u="sng" baseline="0" dirty="0" err="1" smtClean="0"/>
              <a:t>Quiero</a:t>
            </a:r>
            <a:r>
              <a:rPr lang="en-US" b="1" u="sng" baseline="0" dirty="0" smtClean="0"/>
              <a:t>"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err="1" smtClean="0"/>
              <a:t>También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del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juicioso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disposición</a:t>
            </a:r>
            <a:r>
              <a:rPr lang="en-US" dirty="0" smtClean="0"/>
              <a:t> para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allá</a:t>
            </a:r>
            <a:r>
              <a:rPr lang="en-US" dirty="0" smtClean="0"/>
              <a:t> de lo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deber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 o </a:t>
            </a:r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r>
              <a:rPr lang="en-US" dirty="0" smtClean="0"/>
              <a:t> para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</a:t>
            </a:r>
            <a:r>
              <a:rPr lang="en-US" dirty="0" err="1" smtClean="0"/>
              <a:t>alcance</a:t>
            </a:r>
            <a:r>
              <a:rPr lang="en-US" dirty="0" smtClean="0"/>
              <a:t> el </a:t>
            </a:r>
            <a:r>
              <a:rPr lang="en-US" dirty="0" err="1" smtClean="0"/>
              <a:t>éxito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Sin embargo,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solo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. Las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r>
              <a:rPr lang="en-US" dirty="0" err="1" smtClean="0"/>
              <a:t>demuestran</a:t>
            </a:r>
            <a:r>
              <a:rPr lang="en-US" dirty="0" smtClean="0"/>
              <a:t> que, </a:t>
            </a:r>
            <a:r>
              <a:rPr lang="en-US" dirty="0" err="1" smtClean="0"/>
              <a:t>mientras</a:t>
            </a:r>
            <a:r>
              <a:rPr lang="en-US" dirty="0" smtClean="0"/>
              <a:t> que </a:t>
            </a:r>
            <a:r>
              <a:rPr lang="en-US" dirty="0" err="1" smtClean="0"/>
              <a:t>nueve</a:t>
            </a:r>
            <a:r>
              <a:rPr lang="en-US" dirty="0" smtClean="0"/>
              <a:t> de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expresan</a:t>
            </a:r>
            <a:r>
              <a:rPr lang="en-US" dirty="0" smtClean="0"/>
              <a:t> que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comprometidos</a:t>
            </a:r>
            <a:r>
              <a:rPr lang="en-US" dirty="0" smtClean="0"/>
              <a:t> con el </a:t>
            </a:r>
            <a:r>
              <a:rPr lang="en-US" dirty="0" err="1" smtClean="0"/>
              <a:t>éxito</a:t>
            </a:r>
            <a:r>
              <a:rPr lang="en-US" dirty="0" smtClean="0"/>
              <a:t>, </a:t>
            </a:r>
            <a:r>
              <a:rPr lang="en-US" dirty="0" err="1" smtClean="0"/>
              <a:t>menos</a:t>
            </a:r>
            <a:r>
              <a:rPr lang="en-US" dirty="0" smtClean="0"/>
              <a:t> de dos </a:t>
            </a:r>
            <a:r>
              <a:rPr lang="en-US" dirty="0" err="1" smtClean="0"/>
              <a:t>tercios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que </a:t>
            </a:r>
            <a:r>
              <a:rPr lang="en-US" dirty="0" err="1" smtClean="0"/>
              <a:t>cumple</a:t>
            </a:r>
            <a:r>
              <a:rPr lang="en-US" dirty="0" smtClean="0"/>
              <a:t> con la </a:t>
            </a:r>
            <a:r>
              <a:rPr lang="en-US" dirty="0" err="1" smtClean="0"/>
              <a:t>productividad</a:t>
            </a:r>
            <a:r>
              <a:rPr lang="en-US" dirty="0" smtClean="0"/>
              <a:t> que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.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desperdicio</a:t>
            </a:r>
            <a:r>
              <a:rPr lang="en-US" dirty="0" smtClean="0"/>
              <a:t> de mucho </a:t>
            </a:r>
            <a:r>
              <a:rPr lang="en-US" dirty="0" err="1" smtClean="0"/>
              <a:t>potencial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pieza</a:t>
            </a:r>
            <a:r>
              <a:rPr lang="en-US" dirty="0" smtClean="0"/>
              <a:t> </a:t>
            </a:r>
            <a:r>
              <a:rPr lang="en-US" dirty="0" err="1" smtClean="0"/>
              <a:t>faltante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"</a:t>
            </a:r>
            <a:r>
              <a:rPr lang="en-US" dirty="0" err="1" smtClean="0"/>
              <a:t>habilitación</a:t>
            </a:r>
            <a:r>
              <a:rPr lang="en-US" dirty="0" smtClean="0"/>
              <a:t>".</a:t>
            </a:r>
          </a:p>
          <a:p>
            <a:endParaRPr lang="en-US" dirty="0" smtClean="0"/>
          </a:p>
          <a:p>
            <a:r>
              <a:rPr lang="en-US" i="0" dirty="0" smtClean="0"/>
              <a:t>La </a:t>
            </a:r>
            <a:r>
              <a:rPr lang="en-US" i="0" dirty="0" err="1" smtClean="0"/>
              <a:t>habilitación</a:t>
            </a:r>
            <a:r>
              <a:rPr lang="en-US" i="0" dirty="0" smtClean="0"/>
              <a:t> de </a:t>
            </a:r>
            <a:r>
              <a:rPr lang="en-US" i="0" dirty="0" err="1" smtClean="0"/>
              <a:t>los</a:t>
            </a:r>
            <a:r>
              <a:rPr lang="en-US" i="0" dirty="0" smtClean="0"/>
              <a:t> </a:t>
            </a:r>
            <a:r>
              <a:rPr lang="en-US" i="0" dirty="0" err="1" smtClean="0"/>
              <a:t>empleados</a:t>
            </a:r>
            <a:r>
              <a:rPr lang="en-US" i="0" dirty="0" smtClean="0"/>
              <a:t> se </a:t>
            </a:r>
            <a:r>
              <a:rPr lang="en-US" i="0" dirty="0" err="1" smtClean="0"/>
              <a:t>ve</a:t>
            </a:r>
            <a:r>
              <a:rPr lang="en-US" i="0" dirty="0" smtClean="0"/>
              <a:t> </a:t>
            </a:r>
            <a:r>
              <a:rPr lang="en-US" i="0" dirty="0" err="1" smtClean="0"/>
              <a:t>en</a:t>
            </a:r>
            <a:r>
              <a:rPr lang="en-US" i="0" dirty="0" smtClean="0"/>
              <a:t> </a:t>
            </a:r>
            <a:r>
              <a:rPr lang="en-US" i="0" dirty="0" err="1" smtClean="0"/>
              <a:t>términos</a:t>
            </a:r>
            <a:r>
              <a:rPr lang="en-US" i="0" dirty="0" smtClean="0"/>
              <a:t> de dos </a:t>
            </a:r>
            <a:r>
              <a:rPr lang="en-US" i="0" dirty="0" err="1" smtClean="0"/>
              <a:t>componentes</a:t>
            </a:r>
            <a:r>
              <a:rPr lang="en-US" i="0" dirty="0" smtClean="0"/>
              <a:t>: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Roles </a:t>
            </a:r>
            <a:r>
              <a:rPr lang="en-US" dirty="0" err="1" smtClean="0"/>
              <a:t>optimizados</a:t>
            </a:r>
            <a:r>
              <a:rPr lang="en-US" dirty="0" smtClean="0"/>
              <a:t> y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Roles </a:t>
            </a:r>
            <a:r>
              <a:rPr lang="en-US" dirty="0" err="1" smtClean="0"/>
              <a:t>Optimizados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al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concordancia</a:t>
            </a:r>
            <a:r>
              <a:rPr lang="en-US" dirty="0" smtClean="0"/>
              <a:t> entre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—tales </a:t>
            </a:r>
            <a:r>
              <a:rPr lang="en-US" dirty="0" err="1" smtClean="0"/>
              <a:t>como</a:t>
            </a:r>
            <a:r>
              <a:rPr lang="en-US" dirty="0" smtClean="0"/>
              <a:t> las </a:t>
            </a:r>
            <a:r>
              <a:rPr lang="en-US" dirty="0" err="1" smtClean="0"/>
              <a:t>competencias</a:t>
            </a:r>
            <a:r>
              <a:rPr lang="en-US" dirty="0" smtClean="0"/>
              <a:t>, las </a:t>
            </a:r>
            <a:r>
              <a:rPr lang="en-US" dirty="0" err="1" smtClean="0"/>
              <a:t>habilidades</a:t>
            </a:r>
            <a:r>
              <a:rPr lang="en-US" dirty="0" smtClean="0"/>
              <a:t> y la </a:t>
            </a:r>
            <a:r>
              <a:rPr lang="en-US" dirty="0" err="1" smtClean="0"/>
              <a:t>educación</a:t>
            </a:r>
            <a:r>
              <a:rPr lang="en-US" dirty="0" smtClean="0"/>
              <a:t>—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puestos</a:t>
            </a:r>
            <a:r>
              <a:rPr lang="en-US" dirty="0" smtClean="0"/>
              <a:t> </a:t>
            </a:r>
            <a:r>
              <a:rPr lang="en-US" dirty="0" err="1" smtClean="0"/>
              <a:t>laborales</a:t>
            </a:r>
            <a:r>
              <a:rPr lang="en-US" dirty="0" smtClean="0"/>
              <a:t>. </a:t>
            </a:r>
            <a:r>
              <a:rPr lang="en-US" dirty="0" err="1" smtClean="0"/>
              <a:t>Pregunta</a:t>
            </a:r>
            <a:r>
              <a:rPr lang="en-US" dirty="0" smtClean="0"/>
              <a:t> de </a:t>
            </a:r>
            <a:r>
              <a:rPr lang="en-US" dirty="0" err="1" smtClean="0"/>
              <a:t>qué</a:t>
            </a:r>
            <a:r>
              <a:rPr lang="en-US" dirty="0" smtClean="0"/>
              <a:t> forma las </a:t>
            </a:r>
            <a:r>
              <a:rPr lang="en-US" dirty="0" err="1" smtClean="0"/>
              <a:t>habilidades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corresponden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roles que se les </a:t>
            </a:r>
            <a:r>
              <a:rPr lang="en-US" dirty="0" err="1" smtClean="0"/>
              <a:t>asignaron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del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estructurar</a:t>
            </a:r>
            <a:r>
              <a:rPr lang="en-US" dirty="0" smtClean="0"/>
              <a:t> 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de forma </a:t>
            </a:r>
            <a:r>
              <a:rPr lang="en-US" dirty="0" err="1" smtClean="0"/>
              <a:t>tal</a:t>
            </a:r>
            <a:r>
              <a:rPr lang="en-US" dirty="0" smtClean="0"/>
              <a:t> que </a:t>
            </a:r>
            <a:r>
              <a:rPr lang="en-US" dirty="0" err="1" smtClean="0"/>
              <a:t>respalde</a:t>
            </a:r>
            <a:r>
              <a:rPr lang="en-US" dirty="0" smtClean="0"/>
              <a:t> —y no que </a:t>
            </a:r>
            <a:r>
              <a:rPr lang="en-US" dirty="0" err="1" smtClean="0"/>
              <a:t>perjudique</a:t>
            </a:r>
            <a:r>
              <a:rPr lang="en-US" dirty="0" smtClean="0"/>
              <a:t>— la </a:t>
            </a:r>
            <a:r>
              <a:rPr lang="en-US" dirty="0" err="1" smtClean="0"/>
              <a:t>productividad</a:t>
            </a:r>
            <a:r>
              <a:rPr lang="en-US" dirty="0" smtClean="0"/>
              <a:t> individual y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obstáculos</a:t>
            </a:r>
            <a:r>
              <a:rPr lang="en-US" dirty="0" smtClean="0"/>
              <a:t> y lo que </a:t>
            </a:r>
            <a:r>
              <a:rPr lang="en-US" dirty="0" err="1" smtClean="0"/>
              <a:t>impide</a:t>
            </a:r>
            <a:r>
              <a:rPr lang="en-US" dirty="0" smtClean="0"/>
              <a:t> "</a:t>
            </a:r>
            <a:r>
              <a:rPr lang="en-US" dirty="0" err="1" smtClean="0"/>
              <a:t>hacer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".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cuentan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esenciales</a:t>
            </a:r>
            <a:r>
              <a:rPr lang="en-US" dirty="0" smtClean="0"/>
              <a:t> para </a:t>
            </a:r>
            <a:r>
              <a:rPr lang="en-US" dirty="0" err="1" smtClean="0"/>
              <a:t>cumplir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de forma </a:t>
            </a:r>
            <a:r>
              <a:rPr lang="en-US" dirty="0" err="1" smtClean="0"/>
              <a:t>exitosa</a:t>
            </a:r>
            <a:r>
              <a:rPr lang="en-US" dirty="0" smtClean="0"/>
              <a:t>, </a:t>
            </a:r>
            <a:r>
              <a:rPr lang="en-US" dirty="0" err="1" smtClean="0"/>
              <a:t>incluido</a:t>
            </a:r>
            <a:r>
              <a:rPr lang="en-US" dirty="0" smtClean="0"/>
              <a:t> el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información</a:t>
            </a:r>
            <a:r>
              <a:rPr lang="en-US" dirty="0" smtClean="0"/>
              <a:t>, la </a:t>
            </a:r>
            <a:r>
              <a:rPr lang="en-US" dirty="0" err="1" smtClean="0"/>
              <a:t>claridad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puesto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comentarios</a:t>
            </a:r>
            <a:r>
              <a:rPr lang="en-US" dirty="0" smtClean="0"/>
              <a:t> y la </a:t>
            </a:r>
            <a:r>
              <a:rPr lang="en-US" dirty="0" err="1" smtClean="0"/>
              <a:t>tecnología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Esto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"Lo que </a:t>
            </a:r>
            <a:r>
              <a:rPr lang="en-US" b="1" dirty="0" err="1" smtClean="0"/>
              <a:t>Puedo</a:t>
            </a:r>
            <a:r>
              <a:rPr lang="en-US" b="1" dirty="0" smtClean="0"/>
              <a:t> </a:t>
            </a:r>
            <a:r>
              <a:rPr lang="en-US" b="1" dirty="0" err="1" smtClean="0"/>
              <a:t>Hacer</a:t>
            </a:r>
            <a:r>
              <a:rPr lang="en-US" b="1" dirty="0" smtClean="0"/>
              <a:t>" </a:t>
            </a:r>
          </a:p>
          <a:p>
            <a:endParaRPr lang="en-US" dirty="0" smtClean="0"/>
          </a:p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compromiso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habilitación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r>
              <a:rPr lang="en-US" dirty="0" smtClean="0"/>
              <a:t>.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de la </a:t>
            </a:r>
            <a:r>
              <a:rPr lang="en-US" dirty="0" err="1" smtClean="0"/>
              <a:t>bicicleta</a:t>
            </a:r>
            <a:r>
              <a:rPr lang="en-US" dirty="0" smtClean="0"/>
              <a:t> y la </a:t>
            </a:r>
            <a:r>
              <a:rPr lang="en-US" dirty="0" err="1" smtClean="0"/>
              <a:t>habilitación</a:t>
            </a:r>
            <a:r>
              <a:rPr lang="en-US" dirty="0" smtClean="0"/>
              <a:t> son las </a:t>
            </a:r>
            <a:r>
              <a:rPr lang="en-US" dirty="0" err="1" smtClean="0"/>
              <a:t>ruedas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Ambos son </a:t>
            </a:r>
            <a:r>
              <a:rPr lang="en-US" dirty="0" err="1" smtClean="0"/>
              <a:t>importantes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, sin las </a:t>
            </a:r>
            <a:r>
              <a:rPr lang="en-US" dirty="0" err="1" smtClean="0"/>
              <a:t>ruedas</a:t>
            </a:r>
            <a:r>
              <a:rPr lang="en-US" dirty="0" smtClean="0"/>
              <a:t>, la </a:t>
            </a:r>
            <a:r>
              <a:rPr lang="en-US" dirty="0" err="1" smtClean="0"/>
              <a:t>bicicleta</a:t>
            </a:r>
            <a:r>
              <a:rPr lang="en-US" dirty="0" smtClean="0"/>
              <a:t> no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ningún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.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smtClean="0"/>
              <a:t>El </a:t>
            </a:r>
            <a:r>
              <a:rPr lang="en-US" sz="1200" i="0" dirty="0" err="1" smtClean="0"/>
              <a:t>enfoque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y la </a:t>
            </a:r>
            <a:r>
              <a:rPr lang="en-US" sz="1200" i="0" baseline="0" dirty="0" err="1" smtClean="0"/>
              <a:t>Habilitación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tendrá</a:t>
            </a:r>
            <a:r>
              <a:rPr lang="en-US" sz="1200" i="0" baseline="0" dirty="0" smtClean="0"/>
              <a:t> un mayor </a:t>
            </a:r>
            <a:r>
              <a:rPr lang="en-US" sz="1200" i="0" baseline="0" dirty="0" err="1" smtClean="0"/>
              <a:t>impacto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su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negocio</a:t>
            </a:r>
            <a:r>
              <a:rPr lang="en-US" sz="1200" i="0" baseline="0" dirty="0" smtClean="0"/>
              <a:t> que el </a:t>
            </a:r>
            <a:r>
              <a:rPr lang="en-US" sz="1200" i="0" baseline="0" dirty="0" err="1" smtClean="0"/>
              <a:t>hecho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concentrarse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solamente</a:t>
            </a:r>
            <a:r>
              <a:rPr lang="en-US" sz="1200" i="0" baseline="0" dirty="0" smtClean="0"/>
              <a:t>. El </a:t>
            </a:r>
            <a:r>
              <a:rPr lang="en-US" sz="1200" i="0" baseline="0" dirty="0" err="1" smtClean="0"/>
              <a:t>Compromiso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y la </a:t>
            </a:r>
            <a:r>
              <a:rPr lang="en-US" sz="1200" i="0" dirty="0" err="1" smtClean="0"/>
              <a:t>Efectividad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impulsará</a:t>
            </a:r>
            <a:r>
              <a:rPr lang="en-US" sz="1200" i="0" dirty="0" smtClean="0"/>
              <a:t> el </a:t>
            </a:r>
            <a:r>
              <a:rPr lang="en-US" sz="1200" i="0" dirty="0" err="1" smtClean="0"/>
              <a:t>Éxito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Financiero</a:t>
            </a:r>
            <a:r>
              <a:rPr lang="en-US" sz="1200" i="0" dirty="0" smtClean="0"/>
              <a:t>, la </a:t>
            </a:r>
            <a:r>
              <a:rPr lang="en-US" sz="1200" i="0" dirty="0" err="1" smtClean="0"/>
              <a:t>Satisfacción</a:t>
            </a:r>
            <a:r>
              <a:rPr lang="en-US" sz="1200" i="0" dirty="0" smtClean="0"/>
              <a:t> del </a:t>
            </a:r>
            <a:r>
              <a:rPr lang="en-US" sz="1200" i="0" dirty="0" err="1" smtClean="0"/>
              <a:t>Cliente</a:t>
            </a:r>
            <a:r>
              <a:rPr lang="en-US" sz="1200" i="0" dirty="0" smtClean="0"/>
              <a:t>, el </a:t>
            </a:r>
            <a:r>
              <a:rPr lang="en-US" sz="1200" i="0" dirty="0" err="1" smtClean="0"/>
              <a:t>Desempeño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y la </a:t>
            </a:r>
            <a:r>
              <a:rPr lang="en-US" sz="1200" i="0" dirty="0" err="1" smtClean="0"/>
              <a:t>Retención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. </a:t>
            </a:r>
            <a:endParaRPr lang="en-US" sz="1200" i="0" baseline="0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del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y </a:t>
            </a:r>
            <a:r>
              <a:rPr lang="en-US" dirty="0" err="1" smtClean="0"/>
              <a:t>prometedora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Confianza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líderes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Énfasis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cliente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Respeto</a:t>
            </a:r>
            <a:r>
              <a:rPr lang="en-US" dirty="0" smtClean="0"/>
              <a:t> y </a:t>
            </a:r>
            <a:r>
              <a:rPr lang="en-US" dirty="0" err="1" smtClean="0"/>
              <a:t>reconocimiento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Diversidad</a:t>
            </a:r>
            <a:r>
              <a:rPr lang="en-US" dirty="0" smtClean="0"/>
              <a:t> e </a:t>
            </a:r>
            <a:r>
              <a:rPr lang="en-US" dirty="0" err="1" smtClean="0"/>
              <a:t>inclusión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de la </a:t>
            </a:r>
            <a:r>
              <a:rPr lang="en-US" dirty="0" err="1" smtClean="0"/>
              <a:t>habilitación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Gestión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Autoridad</a:t>
            </a:r>
            <a:r>
              <a:rPr lang="en-US" dirty="0" smtClean="0"/>
              <a:t> y </a:t>
            </a:r>
            <a:r>
              <a:rPr lang="en-US" dirty="0" err="1" smtClean="0"/>
              <a:t>facultades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Recursos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Capacitación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Colaboración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 </a:t>
            </a:r>
            <a:r>
              <a:rPr lang="en-US" smtClean="0"/>
              <a:t>Explique</a:t>
            </a:r>
            <a:r>
              <a:rPr lang="en-US" baseline="0" smtClean="0"/>
              <a:t> cómo comprender los resultados de la encuesta.</a:t>
            </a:r>
          </a:p>
          <a:p>
            <a:endParaRPr lang="en-US" baseline="0" smtClean="0"/>
          </a:p>
          <a:p>
            <a:r>
              <a:rPr lang="en-US" sz="1200" b="1" baseline="0" smtClean="0"/>
              <a:t>NOTAS: </a:t>
            </a:r>
          </a:p>
          <a:p>
            <a:r>
              <a:rPr lang="en-US" sz="1200" baseline="0" smtClean="0"/>
              <a:t>La mayoría de las preguntas de la encuesta utilizaron una escala de 5 puntos que iba desde Muy bueno/Muy de acuerdo hasta Muy malo/Muy en desacuerdo.</a:t>
            </a:r>
          </a:p>
          <a:p>
            <a:endParaRPr lang="en-US" sz="1200" baseline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Favorable (sombreado en verde) indica un puntaje de Muy bueno/Muy de acuerdo [% que respondió la pregunta de la encuesta con un 5 o un 4].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Neutral (sombreado en amarillo) indica un puntaje de Promedio/Ni de acuerdo ni en desacuerdo [% que respondió la pregunta de la encuesta con un 3].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Desfavorable (sombreado en rojo) indica un puntaje de Malo/En desacuerdo/Muy malo/Muy en desacuerdo [% que respondió la pregunta de la encuesta con un 2 o un 1].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smtClean="0"/>
              <a:t>Las Fortalezas y Oportunidades identificadas se basan en los puntajes Favorables y Desfavorables.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</a:t>
            </a:r>
            <a:r>
              <a:rPr lang="en-US" b="1" baseline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Para las Sesiones de "Escuchamos tu Voz" destinadas a la Gerencia, tómese el tiempo de revisar y analizar los resultados de su equipo antes de redactar y generar su plan de acción.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Solicite comentarios, formule preguntas y consulte si hay inquietudes.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Entregue una copia de la Planilla de Planificación de Acciones de la Gerencia a todos los asistentes.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RECORDATORIO: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 </a:t>
            </a:r>
            <a:r>
              <a:rPr lang="en-US" b="0" baseline="0" dirty="0" err="1" smtClean="0"/>
              <a:t>analizar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resultados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generar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</a:t>
            </a:r>
            <a:r>
              <a:rPr lang="en-US" b="0" baseline="0" dirty="0" smtClean="0"/>
              <a:t> plan de </a:t>
            </a:r>
            <a:r>
              <a:rPr lang="en-US" b="0" baseline="0" dirty="0" err="1" smtClean="0"/>
              <a:t>acción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utilice</a:t>
            </a:r>
            <a:r>
              <a:rPr lang="en-US" b="0" baseline="0" dirty="0" smtClean="0"/>
              <a:t> la </a:t>
            </a:r>
            <a:r>
              <a:rPr lang="en-US" b="0" baseline="0" dirty="0" err="1" smtClean="0"/>
              <a:t>Biblioteca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Recursos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Planificación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aclarar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preguntas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posibles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puede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encontrarla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el </a:t>
            </a:r>
            <a:r>
              <a:rPr lang="en-US" b="0" baseline="0" dirty="0" err="1" smtClean="0"/>
              <a:t>Sitio</a:t>
            </a:r>
            <a:r>
              <a:rPr lang="en-US" b="0" baseline="0" dirty="0" smtClean="0"/>
              <a:t> Web de </a:t>
            </a:r>
            <a:r>
              <a:rPr lang="en-US" b="0" baseline="0" dirty="0" err="1" smtClean="0"/>
              <a:t>Compromiso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Empleados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295008"/>
            <a:ext cx="6205537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Encuesta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el </a:t>
            </a:r>
            <a:r>
              <a:rPr lang="en-US" sz="2800" dirty="0" err="1" smtClean="0"/>
              <a:t>Compromiso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Empleados</a:t>
            </a:r>
            <a:r>
              <a:rPr lang="en-US" sz="2800" dirty="0" smtClean="0"/>
              <a:t> 2019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&lt;</a:t>
            </a:r>
            <a:r>
              <a:rPr lang="en-US" sz="1900" dirty="0" err="1" smtClean="0"/>
              <a:t>Introducir</a:t>
            </a:r>
            <a:r>
              <a:rPr lang="en-US" sz="1900" dirty="0" smtClean="0"/>
              <a:t> </a:t>
            </a:r>
            <a:r>
              <a:rPr lang="en-US" sz="1900" dirty="0" err="1" smtClean="0"/>
              <a:t>Nombre</a:t>
            </a:r>
            <a:r>
              <a:rPr lang="en-US" sz="1900" dirty="0" smtClean="0"/>
              <a:t> de la </a:t>
            </a:r>
            <a:r>
              <a:rPr lang="en-US" sz="1900" dirty="0" err="1" smtClean="0"/>
              <a:t>Unidad</a:t>
            </a:r>
            <a:r>
              <a:rPr lang="en-US" sz="1900" dirty="0" smtClean="0"/>
              <a:t>&gt;</a:t>
            </a:r>
            <a:endParaRPr lang="en-US" sz="1900" dirty="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y Preguntas de la Encuesta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Las preguntas con un * después del texto se hicieron solamente en la encuesta online.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74670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Dimensión</a:t>
                      </a:r>
                      <a:endParaRPr lang="en-US" sz="13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Colaboración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apoyo</a:t>
                      </a:r>
                      <a:r>
                        <a:rPr lang="en-US" sz="1000" dirty="0" smtClean="0"/>
                        <a:t> de gran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parte de las </a:t>
                      </a:r>
                      <a:r>
                        <a:rPr lang="en-US" sz="1000" dirty="0" err="1" smtClean="0"/>
                        <a:t>otras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áreas</a:t>
                      </a:r>
                      <a:r>
                        <a:rPr lang="en-US" sz="1000" dirty="0" smtClean="0"/>
                        <a:t> de las que </a:t>
                      </a:r>
                      <a:r>
                        <a:rPr lang="en-US" sz="1000" dirty="0" err="1" smtClean="0"/>
                        <a:t>dependemos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43.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hay </a:t>
                      </a:r>
                      <a:r>
                        <a:rPr lang="en-US" sz="1000" dirty="0" err="1" smtClean="0"/>
                        <a:t>buena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colaboración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Habilitación de los Empleados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Las </a:t>
                      </a:r>
                      <a:r>
                        <a:rPr lang="en-US" sz="1000" dirty="0" err="1" smtClean="0"/>
                        <a:t>condiciones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permiten</a:t>
                      </a:r>
                      <a:r>
                        <a:rPr lang="en-US" sz="1000" dirty="0" smtClean="0"/>
                        <a:t> que sea lo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productivo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posible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aprovecha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aptitudes y </a:t>
                      </a:r>
                      <a:r>
                        <a:rPr lang="en-US" sz="1000" dirty="0" err="1" smtClean="0"/>
                        <a:t>capacidades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me </a:t>
                      </a:r>
                      <a:r>
                        <a:rPr lang="en-US" sz="1000" dirty="0" err="1" smtClean="0"/>
                        <a:t>brinda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oportunidad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tareas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estimulantes</a:t>
                      </a:r>
                      <a:r>
                        <a:rPr lang="en-US" sz="1000" dirty="0" smtClean="0"/>
                        <a:t> e </a:t>
                      </a:r>
                      <a:r>
                        <a:rPr lang="en-US" sz="1000" dirty="0" err="1" smtClean="0"/>
                        <a:t>interesantes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No </a:t>
                      </a:r>
                      <a:r>
                        <a:rPr lang="en-US" sz="1000" dirty="0" err="1" smtClean="0"/>
                        <a:t>existen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obstáculos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significativos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imposibiliten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Misión</a:t>
                      </a:r>
                      <a:r>
                        <a:rPr lang="en-US" sz="1000" b="1" baseline="0" smtClean="0"/>
                        <a:t> y Valores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10.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misión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11.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plenamente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misión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12.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13.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plenamente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Gestión del Desempeño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25. </a:t>
                      </a:r>
                      <a:r>
                        <a:rPr lang="en-US" sz="1000" u="none" strike="noStrike" dirty="0" err="1" smtClean="0"/>
                        <a:t>Recibo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comentarios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claros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frecuentes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sobre</a:t>
                      </a:r>
                      <a:r>
                        <a:rPr lang="en-US" sz="1000" u="none" strike="noStrike" dirty="0" smtClean="0"/>
                        <a:t> la forma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que </a:t>
                      </a:r>
                      <a:r>
                        <a:rPr lang="en-US" sz="1000" u="none" strike="noStrike" dirty="0" err="1" smtClean="0"/>
                        <a:t>realizo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26.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cómo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evalúa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desempeño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27.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qué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espera</a:t>
                      </a:r>
                      <a:r>
                        <a:rPr lang="en-US" sz="1000" u="none" strike="noStrike" dirty="0" smtClean="0"/>
                        <a:t> de </a:t>
                      </a:r>
                      <a:r>
                        <a:rPr lang="en-US" sz="1000" u="none" strike="noStrike" dirty="0" err="1" smtClean="0"/>
                        <a:t>mí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Recursos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/>
                        <a:t>Dispongo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/>
                        <a:t>Dispongo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recursos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necesarios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de forma </a:t>
                      </a:r>
                      <a:r>
                        <a:rPr lang="en-US" sz="1000" dirty="0" err="1" smtClean="0"/>
                        <a:t>eficaz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Seguimiento</a:t>
                      </a:r>
                      <a:r>
                        <a:rPr lang="en-US" sz="1000" b="1" dirty="0" smtClean="0"/>
                        <a:t> de la </a:t>
                      </a:r>
                      <a:r>
                        <a:rPr lang="en-US" sz="1000" b="1" dirty="0" err="1" smtClean="0"/>
                        <a:t>Encuesta</a:t>
                      </a:r>
                      <a:r>
                        <a:rPr lang="en-US" sz="1000" b="1" dirty="0" smtClean="0"/>
                        <a:t> (solo online)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46. Participé en una reunión informativa sobre los resultados de la encuesta anterior.*</a:t>
                      </a:r>
                    </a:p>
                    <a:p>
                      <a:r>
                        <a:rPr lang="en-US" sz="1000" smtClean="0"/>
                        <a:t>47. Se han tomado medidas con respecto a los temas surgidos en la última encuesta.*</a:t>
                      </a:r>
                    </a:p>
                    <a:p>
                      <a:r>
                        <a:rPr lang="en-US" sz="1000" smtClean="0"/>
                        <a:t>48.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Se ha mejorado a partir de los resultados de la encuesta anterior.*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Capacitación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Aramark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ayuda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hacer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r>
                        <a:rPr lang="en-US" sz="1000" dirty="0" smtClean="0"/>
                        <a:t>41. Los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nuevos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</a:t>
                      </a:r>
                      <a:endParaRPr lang="en-US" sz="10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Trabajo</a:t>
                      </a:r>
                      <a:r>
                        <a:rPr lang="en-US" sz="1000" b="1" dirty="0" smtClean="0"/>
                        <a:t>,</a:t>
                      </a:r>
                      <a:r>
                        <a:rPr lang="en-US" sz="1000" b="1" baseline="0" dirty="0" smtClean="0"/>
                        <a:t> </a:t>
                      </a:r>
                      <a:r>
                        <a:rPr lang="en-US" sz="1000" b="1" baseline="0" dirty="0" err="1" smtClean="0"/>
                        <a:t>Estructura</a:t>
                      </a:r>
                      <a:r>
                        <a:rPr lang="en-US" sz="1000" b="1" baseline="0" dirty="0" smtClean="0"/>
                        <a:t> y </a:t>
                      </a:r>
                      <a:r>
                        <a:rPr lang="en-US" sz="1000" b="1" baseline="0" dirty="0" err="1" smtClean="0"/>
                        <a:t>Procesos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La </a:t>
                      </a:r>
                      <a:r>
                        <a:rPr lang="en-US" sz="1000" dirty="0" err="1" smtClean="0"/>
                        <a:t>seguridad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área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39.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organizado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Objetivos de la Encuesta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 fontScale="95000" lnSpcReduction="10000"/>
          </a:bodyPr>
          <a:lstStyle/>
          <a:p>
            <a:pPr marL="400050" lvl="1" indent="0">
              <a:buNone/>
            </a:pPr>
            <a:r>
              <a:rPr lang="es-ES" sz="2100" dirty="0"/>
              <a:t>La Encuesta Global sobre el Compromiso de Aramark le brinda a cada empleado la oportunidad de compartir, de manera confidencial, sus opiniones sobre Aramark respecto de varios temas</a:t>
            </a:r>
            <a:r>
              <a:rPr lang="es-ES" sz="2100"/>
              <a:t>. </a:t>
            </a:r>
            <a:endParaRPr lang="es-ES" sz="21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 smtClean="0"/>
              <a:t>Liderazgo</a:t>
            </a:r>
            <a:r>
              <a:rPr lang="en-US" sz="1900" dirty="0" smtClean="0"/>
              <a:t> de la </a:t>
            </a:r>
            <a:r>
              <a:rPr lang="en-US" sz="1900" dirty="0" err="1" smtClean="0"/>
              <a:t>Compañía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 smtClean="0"/>
              <a:t>Apoyo</a:t>
            </a:r>
            <a:r>
              <a:rPr lang="en-US" sz="1900" dirty="0" smtClean="0"/>
              <a:t>/</a:t>
            </a:r>
            <a:r>
              <a:rPr lang="en-US" sz="1900" dirty="0" err="1" smtClean="0"/>
              <a:t>Recursos</a:t>
            </a:r>
            <a:r>
              <a:rPr lang="en-US" sz="1900" dirty="0" smtClean="0"/>
              <a:t> </a:t>
            </a:r>
            <a:r>
              <a:rPr lang="en-US" sz="1900" dirty="0"/>
              <a:t>para </a:t>
            </a:r>
            <a:r>
              <a:rPr lang="en-US" sz="1900" dirty="0" err="1"/>
              <a:t>Empleados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Herramientas</a:t>
            </a:r>
            <a:r>
              <a:rPr lang="en-US" sz="1900" dirty="0"/>
              <a:t> y </a:t>
            </a:r>
            <a:r>
              <a:rPr lang="en-US" sz="1900" dirty="0" err="1"/>
              <a:t>Procesos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Capacitación</a:t>
            </a:r>
            <a:r>
              <a:rPr lang="en-US" sz="1900" dirty="0"/>
              <a:t> y </a:t>
            </a:r>
            <a:r>
              <a:rPr lang="en-US" sz="1900" dirty="0" err="1" smtClean="0"/>
              <a:t>Desarrollo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resultados</a:t>
            </a:r>
            <a:r>
              <a:rPr lang="en-US" sz="2100" dirty="0"/>
              <a:t> de la </a:t>
            </a:r>
            <a:r>
              <a:rPr lang="en-US" sz="2100" dirty="0" err="1"/>
              <a:t>encuesta</a:t>
            </a:r>
            <a:r>
              <a:rPr lang="en-US" sz="2100" dirty="0"/>
              <a:t> </a:t>
            </a:r>
            <a:r>
              <a:rPr lang="en-US" sz="2100" dirty="0" err="1"/>
              <a:t>ayudan</a:t>
            </a:r>
            <a:r>
              <a:rPr lang="en-US" sz="2100" dirty="0"/>
              <a:t> a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tendencias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las </a:t>
            </a:r>
            <a:r>
              <a:rPr lang="en-US" sz="2100" dirty="0" err="1"/>
              <a:t>actitudes</a:t>
            </a:r>
            <a:r>
              <a:rPr lang="en-US" sz="2100" dirty="0"/>
              <a:t> y las </a:t>
            </a:r>
            <a:r>
              <a:rPr lang="en-US" sz="2100" dirty="0" err="1"/>
              <a:t>percepciones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empleados</a:t>
            </a:r>
            <a:r>
              <a:rPr lang="en-US" sz="2100" dirty="0"/>
              <a:t> con el </a:t>
            </a:r>
            <a:r>
              <a:rPr lang="en-US" sz="2100" dirty="0" err="1"/>
              <a:t>paso</a:t>
            </a:r>
            <a:r>
              <a:rPr lang="en-US" sz="2100" dirty="0"/>
              <a:t> del </a:t>
            </a:r>
            <a:r>
              <a:rPr lang="en-US" sz="2100" dirty="0" err="1" smtClean="0"/>
              <a:t>tiempo</a:t>
            </a:r>
            <a:r>
              <a:rPr lang="en-US" sz="21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líderes</a:t>
            </a:r>
            <a:r>
              <a:rPr lang="en-US" sz="2100" dirty="0"/>
              <a:t> </a:t>
            </a:r>
            <a:r>
              <a:rPr lang="en-US" sz="2100" dirty="0" err="1"/>
              <a:t>podrán</a:t>
            </a:r>
            <a:r>
              <a:rPr lang="en-US" sz="2100" dirty="0"/>
              <a:t>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fortalezas</a:t>
            </a:r>
            <a:r>
              <a:rPr lang="en-US" sz="2100" dirty="0"/>
              <a:t> y </a:t>
            </a:r>
            <a:r>
              <a:rPr lang="en-US" sz="2100" dirty="0" err="1"/>
              <a:t>detectar</a:t>
            </a:r>
            <a:r>
              <a:rPr lang="en-US" sz="2100" dirty="0"/>
              <a:t> </a:t>
            </a:r>
            <a:r>
              <a:rPr lang="en-US" sz="2100" dirty="0" err="1"/>
              <a:t>oportunidades</a:t>
            </a:r>
            <a:r>
              <a:rPr lang="en-US" sz="2100" dirty="0"/>
              <a:t> de </a:t>
            </a:r>
            <a:r>
              <a:rPr lang="en-US" sz="2100" dirty="0" err="1"/>
              <a:t>mejora</a:t>
            </a:r>
            <a:r>
              <a:rPr lang="en-US" sz="2100" dirty="0"/>
              <a:t> a fin de </a:t>
            </a:r>
            <a:r>
              <a:rPr lang="en-US" sz="2100" dirty="0" err="1"/>
              <a:t>impulsar</a:t>
            </a:r>
            <a:r>
              <a:rPr lang="en-US" sz="2100" dirty="0"/>
              <a:t> la </a:t>
            </a:r>
            <a:r>
              <a:rPr lang="en-US" sz="2100" dirty="0" err="1"/>
              <a:t>efectividad</a:t>
            </a:r>
            <a:r>
              <a:rPr lang="en-US" sz="2100" dirty="0"/>
              <a:t> </a:t>
            </a:r>
            <a:r>
              <a:rPr lang="en-US" sz="2100" dirty="0" err="1"/>
              <a:t>organizacional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673103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596664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Proceso de la Encuesta sobre el Compromiso</a:t>
            </a:r>
            <a:endParaRPr lang="en-US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Aplicar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la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Encuesta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733375" y="4401868"/>
            <a:ext cx="2577914" cy="868680"/>
            <a:chOff x="4468969" y="3038880"/>
            <a:chExt cx="2946580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468969" y="3085720"/>
              <a:ext cx="2946580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Compartir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Priorizar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las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Áreas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Oportunidad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51602" y="5643438"/>
            <a:ext cx="2214361" cy="868680"/>
            <a:chOff x="2846662" y="406593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920740" y="4112775"/>
              <a:ext cx="2671196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Desarrollar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Planes de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Acción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Implementar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el Plan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07921" y="2373638"/>
            <a:ext cx="2346715" cy="910590"/>
            <a:chOff x="972007" y="952761"/>
            <a:chExt cx="2930134" cy="695499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972007" y="952761"/>
              <a:ext cx="2930134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Realizar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un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Comunicar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Avances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2007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Interpretar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de </a:t>
            </a:r>
            <a:r>
              <a:rPr lang="en-US" dirty="0" err="1"/>
              <a:t>Efectividad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endParaRPr lang="en-US" dirty="0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Efectividad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de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los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Empleados</a:t>
              </a:r>
              <a:endParaRPr lang="en-US" altLang="ja-JP" sz="17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Compromiso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Esfuerzo</a:t>
                </a:r>
                <a:r>
                  <a:rPr lang="en-US" altLang="ja-JP" sz="1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adicional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Habilitación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Roles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optimizados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Contexto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soporte</a:t>
                </a:r>
                <a:endParaRPr lang="ja-JP" altLang="en-US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sz="1500" b="1" dirty="0" err="1">
                  <a:latin typeface="Arial" pitchFamily="34" charset="0"/>
                  <a:cs typeface="Arial" pitchFamily="34" charset="0"/>
                </a:rPr>
                <a:t>Éxito</a:t>
              </a:r>
              <a:r>
                <a:rPr lang="en-US" sz="1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financiero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Satisfacción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cliente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Atracción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retención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talentos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Desempeño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empleados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negocio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Interpretación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25426" y="2725223"/>
            <a:ext cx="7061131" cy="2260064"/>
            <a:chOff x="450862" y="2910879"/>
            <a:chExt cx="8225584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7015850" y="2942896"/>
              <a:ext cx="1660596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Muy malo/Muy en desacuerdo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3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Malo/En desacuerdo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52680" y="2929836"/>
              <a:ext cx="1999539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Promedio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/Ni de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acuerdo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ni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en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desacuerdo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Bueno/ 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De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450862" y="2941185"/>
              <a:ext cx="140798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Muy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bueno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Muy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5801" y="4972050"/>
              <a:ext cx="2590800" cy="365461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Favorable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Desfavorable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Neutral</a:t>
              </a: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ts val="2500"/>
              </a:lnSpc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mayoría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las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preguntas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utilizaron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escala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5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puntos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desde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bueno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hasta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malo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dirty="0" err="1"/>
              <a:t>Jefaturas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 de </a:t>
            </a:r>
            <a:r>
              <a:rPr lang="en-US" dirty="0" err="1"/>
              <a:t>Acción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138423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Oportunidad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Qué Haremos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Límite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Apéndice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y Preguntas de la Encuesta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06310"/>
              </p:ext>
            </p:extLst>
          </p:nvPr>
        </p:nvGraphicFramePr>
        <p:xfrm>
          <a:off x="800100" y="1268453"/>
          <a:ext cx="7543800" cy="50380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Dimensión</a:t>
                      </a:r>
                      <a:endParaRPr lang="en-US" sz="1300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Autoridad</a:t>
                      </a:r>
                      <a:r>
                        <a:rPr lang="en-US" sz="1000" b="1" dirty="0" smtClean="0"/>
                        <a:t> y </a:t>
                      </a:r>
                      <a:r>
                        <a:rPr lang="en-US" sz="1000" b="1" dirty="0" err="1" smtClean="0"/>
                        <a:t>Empoderamiento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/>
                        <a:t>Tengo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autoridad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suficiente</a:t>
                      </a:r>
                      <a:r>
                        <a:rPr lang="en-US" sz="1000" u="none" strike="noStrike" dirty="0" smtClean="0"/>
                        <a:t> para </a:t>
                      </a:r>
                      <a:r>
                        <a:rPr lang="en-US" sz="1000" u="none" strike="noStrike" dirty="0" err="1" smtClean="0"/>
                        <a:t>realizar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de forma </a:t>
                      </a:r>
                      <a:r>
                        <a:rPr lang="en-US" sz="1000" u="none" strike="noStrike" dirty="0" err="1" smtClean="0"/>
                        <a:t>eficaz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en-US" sz="1000" u="none" strike="noStrike" dirty="0" err="1" smtClean="0"/>
                        <a:t>Existen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oportunidades</a:t>
                      </a:r>
                      <a:r>
                        <a:rPr lang="en-US" sz="1000" u="none" strike="noStrike" dirty="0" smtClean="0"/>
                        <a:t> para que </a:t>
                      </a:r>
                      <a:r>
                        <a:rPr lang="en-US" sz="1000" u="none" strike="noStrike" dirty="0" err="1" smtClean="0"/>
                        <a:t>mis</a:t>
                      </a:r>
                      <a:r>
                        <a:rPr lang="en-US" sz="1000" u="none" strike="noStrike" dirty="0" smtClean="0"/>
                        <a:t> ideas se </a:t>
                      </a:r>
                      <a:r>
                        <a:rPr lang="en-US" sz="1000" u="none" strike="noStrike" dirty="0" err="1" smtClean="0"/>
                        <a:t>adopten</a:t>
                      </a:r>
                      <a:r>
                        <a:rPr lang="en-US" sz="1000" u="none" strike="noStrike" dirty="0" smtClean="0"/>
                        <a:t> y se </a:t>
                      </a:r>
                      <a:r>
                        <a:rPr lang="en-US" sz="1000" u="none" strike="noStrike" dirty="0" err="1" smtClean="0"/>
                        <a:t>pongan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práctica</a:t>
                      </a:r>
                      <a:r>
                        <a:rPr lang="en-US" sz="1000" u="none" strike="noStrike" dirty="0" smtClean="0"/>
                        <a:t>. 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Rumbo</a:t>
                      </a:r>
                      <a:r>
                        <a:rPr lang="en-US" sz="1000" b="1" dirty="0" smtClean="0"/>
                        <a:t> Claro y </a:t>
                      </a:r>
                      <a:r>
                        <a:rPr lang="en-US" sz="1000" b="1" dirty="0" err="1" smtClean="0"/>
                        <a:t>Prometedor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bien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estrategia</a:t>
                      </a:r>
                      <a:r>
                        <a:rPr lang="en-US" sz="1000" u="none" strike="noStrike" dirty="0" smtClean="0"/>
                        <a:t> y las </a:t>
                      </a:r>
                      <a:r>
                        <a:rPr lang="en-US" sz="1000" u="none" strike="noStrike" dirty="0" err="1" smtClean="0"/>
                        <a:t>metas</a:t>
                      </a:r>
                      <a:r>
                        <a:rPr lang="en-US" sz="1000" u="none" strike="noStrike" dirty="0" smtClean="0"/>
                        <a:t> de Aramark.*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/>
                        <a:t>Siento</a:t>
                      </a:r>
                      <a:r>
                        <a:rPr lang="en-US" sz="1000" u="none" strike="noStrike" dirty="0" smtClean="0"/>
                        <a:t> que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contribuye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verdaderamente</a:t>
                      </a:r>
                      <a:r>
                        <a:rPr lang="en-US" sz="1000" u="none" strike="noStrike" dirty="0" smtClean="0"/>
                        <a:t> al </a:t>
                      </a:r>
                      <a:r>
                        <a:rPr lang="en-US" sz="1000" u="none" strike="noStrike" dirty="0" err="1" smtClean="0"/>
                        <a:t>éxito</a:t>
                      </a:r>
                      <a:r>
                        <a:rPr lang="en-US" sz="1000" u="none" strike="noStrike" dirty="0" smtClean="0"/>
                        <a:t> de Aramark.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Confianza</a:t>
                      </a:r>
                      <a:r>
                        <a:rPr lang="en-US" sz="1000" b="1" baseline="0" smtClean="0"/>
                        <a:t> en los Líderes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8. Aramark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lazos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fuertes</a:t>
                      </a:r>
                      <a:r>
                        <a:rPr lang="en-US" sz="1000" dirty="0" smtClean="0"/>
                        <a:t> con la </a:t>
                      </a:r>
                      <a:r>
                        <a:rPr lang="en-US" sz="1000" dirty="0" err="1" smtClean="0"/>
                        <a:t>comunidad</a:t>
                      </a:r>
                      <a:r>
                        <a:rPr lang="en-US" sz="1000" dirty="0" smtClean="0"/>
                        <a:t> local.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términos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generales</a:t>
                      </a:r>
                      <a:r>
                        <a:rPr lang="en-US" sz="1000" dirty="0" smtClean="0"/>
                        <a:t>, Aramark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administrada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dirigida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19. 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empresa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honesta</a:t>
                      </a:r>
                      <a:r>
                        <a:rPr lang="en-US" sz="1000" dirty="0" smtClean="0"/>
                        <a:t> y franca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comunicación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20. El </a:t>
                      </a:r>
                      <a:r>
                        <a:rPr lang="en-US" sz="1000" dirty="0" err="1" smtClean="0"/>
                        <a:t>nivel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confianza</a:t>
                      </a:r>
                      <a:r>
                        <a:rPr lang="en-US" sz="1000" dirty="0" smtClean="0"/>
                        <a:t> que le genera el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líderes</a:t>
                      </a:r>
                      <a:r>
                        <a:rPr lang="en-US" sz="1000" dirty="0" smtClean="0"/>
                        <a:t> de la Casa </a:t>
                      </a:r>
                      <a:r>
                        <a:rPr lang="en-US" sz="1000" dirty="0" err="1" smtClean="0"/>
                        <a:t>Matriz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Filadelfia</a:t>
                      </a:r>
                      <a:r>
                        <a:rPr lang="en-US" sz="1000" dirty="0" smtClean="0"/>
                        <a:t>, EEUU).*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44.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obtenida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encuesta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será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usada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forma </a:t>
                      </a:r>
                      <a:r>
                        <a:rPr lang="en-US" sz="1000" dirty="0" err="1" smtClean="0"/>
                        <a:t>constructiva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Oportunidades de Desarrollo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17.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alcanzar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objetivos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profesionales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o </a:t>
                      </a:r>
                      <a:r>
                        <a:rPr lang="en-US" sz="1000" dirty="0" err="1" smtClean="0"/>
                        <a:t>entrenamiento</a:t>
                      </a:r>
                      <a:r>
                        <a:rPr lang="en-US" sz="1000" dirty="0" smtClean="0"/>
                        <a:t> para mi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Diversidad e Inclusión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6. Aramark </a:t>
                      </a:r>
                      <a:r>
                        <a:rPr lang="en-US" sz="1000" dirty="0" err="1" smtClean="0"/>
                        <a:t>comprende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valora</a:t>
                      </a:r>
                      <a:r>
                        <a:rPr lang="en-US" sz="1000" dirty="0" smtClean="0"/>
                        <a:t> las </a:t>
                      </a:r>
                      <a:r>
                        <a:rPr lang="en-US" sz="1000" dirty="0" err="1" smtClean="0"/>
                        <a:t>diferencias</a:t>
                      </a:r>
                      <a:r>
                        <a:rPr lang="en-US" sz="1000" dirty="0" smtClean="0"/>
                        <a:t> entre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7.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general, Aramark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comprometida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garantizar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igualdad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todos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Compromiso</a:t>
                      </a:r>
                      <a:r>
                        <a:rPr lang="en-US" sz="1000" b="1" baseline="0" smtClean="0"/>
                        <a:t> de los Empleados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orgulloso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/>
                        <a:t>Recomendaría</a:t>
                      </a:r>
                      <a:r>
                        <a:rPr lang="en-US" sz="1000" dirty="0" smtClean="0"/>
                        <a:t> Aramark a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familiares</a:t>
                      </a:r>
                      <a:r>
                        <a:rPr lang="en-US" sz="1000" dirty="0" smtClean="0"/>
                        <a:t> o amigos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lugar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5. Aramark me </a:t>
                      </a:r>
                      <a:r>
                        <a:rPr lang="en-US" sz="1000" dirty="0" err="1" smtClean="0"/>
                        <a:t>motiva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aportar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esfuerzo</a:t>
                      </a:r>
                      <a:r>
                        <a:rPr lang="en-US" sz="1000" dirty="0" smtClean="0"/>
                        <a:t> mayor al </a:t>
                      </a:r>
                      <a:r>
                        <a:rPr lang="en-US" sz="1000" dirty="0" err="1" smtClean="0"/>
                        <a:t>esperado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29.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motivado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allá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responsabilidades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normales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45. Si de </a:t>
                      </a:r>
                      <a:r>
                        <a:rPr lang="en-US" sz="1000" dirty="0" err="1" smtClean="0"/>
                        <a:t>usted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dependiera</a:t>
                      </a:r>
                      <a:r>
                        <a:rPr lang="en-US" sz="1000" dirty="0" smtClean="0"/>
                        <a:t>, ¿</a:t>
                      </a:r>
                      <a:r>
                        <a:rPr lang="en-US" sz="1000" dirty="0" err="1" smtClean="0"/>
                        <a:t>durante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cuánto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tiempo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intención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seguir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Calidad y Foco en el Cliente</a:t>
                      </a:r>
                      <a:endParaRPr lang="en-US" sz="1000" b="1" dirty="0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14.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del </a:t>
                      </a:r>
                      <a:r>
                        <a:rPr lang="en-US" sz="1000" dirty="0" err="1" smtClean="0"/>
                        <a:t>servicio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proporcionado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15.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atención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decir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capacidad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respuesta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flexibilidad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plazo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) </a:t>
                      </a:r>
                      <a:r>
                        <a:rPr lang="en-US" sz="1000" dirty="0" err="1" smtClean="0"/>
                        <a:t>proporcionada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Aramark.*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Los </a:t>
                      </a:r>
                      <a:r>
                        <a:rPr lang="en-US" sz="1000" dirty="0" err="1" smtClean="0"/>
                        <a:t>integrantes</a:t>
                      </a:r>
                      <a:r>
                        <a:rPr lang="en-US" sz="1000" dirty="0" smtClean="0"/>
                        <a:t> de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tienen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compromiso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brindar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productos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servicios</a:t>
                      </a:r>
                      <a:r>
                        <a:rPr lang="en-US" sz="1000" dirty="0" smtClean="0"/>
                        <a:t> de gran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Respeto y Reconocimiento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32. Aramark me </a:t>
                      </a:r>
                      <a:r>
                        <a:rPr lang="en-US" sz="1000" dirty="0" err="1" smtClean="0"/>
                        <a:t>apoya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búsqueda</a:t>
                      </a:r>
                      <a:r>
                        <a:rPr lang="en-US" sz="1000" dirty="0" smtClean="0"/>
                        <a:t> de un </a:t>
                      </a:r>
                      <a:r>
                        <a:rPr lang="en-US" sz="1000" dirty="0" err="1" smtClean="0"/>
                        <a:t>equilibrio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adecuado</a:t>
                      </a:r>
                      <a:r>
                        <a:rPr lang="en-US" sz="1000" dirty="0" smtClean="0"/>
                        <a:t> entre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</a:t>
                      </a:r>
                      <a:r>
                        <a:rPr lang="en-US" sz="1000" dirty="0" smtClean="0"/>
                        <a:t> y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personal.*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35. Me </a:t>
                      </a:r>
                      <a:r>
                        <a:rPr lang="en-US" sz="1000" dirty="0" err="1" smtClean="0"/>
                        <a:t>tratan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respeto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persona.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reconocimiento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hago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buen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37.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valorado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contribuciones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Las preguntas con un * después del texto se hicieron solamente en la encuesta online.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9630</TotalTime>
  <Words>2136</Words>
  <Application>Microsoft Office PowerPoint</Application>
  <PresentationFormat>On-screen Show (4:3)</PresentationFormat>
  <Paragraphs>221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Wingdings</vt:lpstr>
      <vt:lpstr>Office Theme</vt:lpstr>
      <vt:lpstr>PowerPoint Presentation</vt:lpstr>
      <vt:lpstr>Objetivos de la Encuesta</vt:lpstr>
      <vt:lpstr>Proceso de la Encuesta sobre el Compromiso</vt:lpstr>
      <vt:lpstr>Marco de Efectividad de los Empleados</vt:lpstr>
      <vt:lpstr>Interpretación de los Resultados</vt:lpstr>
      <vt:lpstr>Jefaturas </vt:lpstr>
      <vt:lpstr>Planes de Acción</vt:lpstr>
      <vt:lpstr>Apéndice</vt:lpstr>
      <vt:lpstr>Dimensiones y Preguntas de la Encuesta</vt:lpstr>
      <vt:lpstr>Dimensiones y Preguntas de la Encuesta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837</cp:revision>
  <cp:lastPrinted>2013-11-08T14:29:41Z</cp:lastPrinted>
  <dcterms:created xsi:type="dcterms:W3CDTF">2013-11-08T14:26:32Z</dcterms:created>
  <dcterms:modified xsi:type="dcterms:W3CDTF">2019-06-17T19:32:16Z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